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21.png" ContentType="image/pn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png" ContentType="image/png"/>
  <Override PartName="/ppt/media/image11.jpeg" ContentType="image/jpeg"/>
  <Override PartName="/ppt/media/image12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2.png" ContentType="image/png"/>
  <Override PartName="/ppt/media/image20.jpeg" ContentType="image/jpeg"/>
  <Override PartName="/ppt/media/image23.jpeg" ContentType="image/jpeg"/>
  <Override PartName="/ppt/media/image2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hyperlink" Target="http://localhost:8501/" TargetMode="External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"/>
          <p:cNvSpPr/>
          <p:nvPr/>
        </p:nvSpPr>
        <p:spPr>
          <a:xfrm>
            <a:off x="1080000" y="914040"/>
            <a:ext cx="7558560" cy="8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3600" spc="-1" strike="noStrike" u="sng">
                <a:solidFill>
                  <a:srgbClr val="333333"/>
                </a:solidFill>
                <a:uFillTx/>
                <a:latin typeface="Calibri"/>
                <a:ea typeface="DejaVu Sans"/>
              </a:rPr>
              <a:t>ML Bootcamp Project – NBA Predictor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77" name=""/>
          <p:cNvSpPr/>
          <p:nvPr/>
        </p:nvSpPr>
        <p:spPr>
          <a:xfrm>
            <a:off x="792720" y="2464200"/>
            <a:ext cx="8358120" cy="96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2200" spc="-1" strike="noStrike">
                <a:solidFill>
                  <a:srgbClr val="333333"/>
                </a:solidFill>
                <a:latin typeface="Calibri"/>
                <a:ea typeface="DejaVu Sans"/>
              </a:rPr>
              <a:t>Is it possible to use machine learning models to predict a teams points total for a game and is it accurate enough to win money over the course of a season?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78" name=""/>
          <p:cNvSpPr/>
          <p:nvPr/>
        </p:nvSpPr>
        <p:spPr>
          <a:xfrm>
            <a:off x="720000" y="4333680"/>
            <a:ext cx="37785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Daniel Jonathan Walker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"/>
          <p:cNvSpPr/>
          <p:nvPr/>
        </p:nvSpPr>
        <p:spPr>
          <a:xfrm>
            <a:off x="837360" y="402120"/>
            <a:ext cx="2581200" cy="4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200" spc="-1" strike="noStrike" u="sng">
                <a:solidFill>
                  <a:srgbClr val="333333"/>
                </a:solidFill>
                <a:uFillTx/>
                <a:latin typeface="Calibri"/>
                <a:ea typeface="DejaVu Sans"/>
              </a:rPr>
              <a:t>Conclusion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3960000" y="2700000"/>
            <a:ext cx="5798880" cy="645840"/>
          </a:xfrm>
          <a:prstGeom prst="rect">
            <a:avLst/>
          </a:prstGeom>
          <a:ln w="0">
            <a:noFill/>
          </a:ln>
        </p:spPr>
      </p:pic>
      <p:pic>
        <p:nvPicPr>
          <p:cNvPr id="167" name="" descr=""/>
          <p:cNvPicPr/>
          <p:nvPr/>
        </p:nvPicPr>
        <p:blipFill>
          <a:blip r:embed="rId3"/>
          <a:stretch/>
        </p:blipFill>
        <p:spPr>
          <a:xfrm>
            <a:off x="3960000" y="1440000"/>
            <a:ext cx="5798880" cy="645840"/>
          </a:xfrm>
          <a:prstGeom prst="rect">
            <a:avLst/>
          </a:prstGeom>
          <a:ln w="0">
            <a:noFill/>
          </a:ln>
        </p:spPr>
      </p:pic>
      <p:sp>
        <p:nvSpPr>
          <p:cNvPr id="168" name=""/>
          <p:cNvSpPr/>
          <p:nvPr/>
        </p:nvSpPr>
        <p:spPr>
          <a:xfrm>
            <a:off x="360000" y="1080720"/>
            <a:ext cx="3238560" cy="269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These results show that you can use Machine Learning models to help predict NBA scores.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Using the correct features and following specific patterns, this method does show a clear way to gain a profit from a simple decision of higher or lower.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360000" y="4140000"/>
            <a:ext cx="773856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This project is based on teams results over their previous 10 games. The analysis would be more complete if a variable was used to compare models using a different amount of games.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"/>
          <p:cNvSpPr/>
          <p:nvPr/>
        </p:nvSpPr>
        <p:spPr>
          <a:xfrm>
            <a:off x="830520" y="3960000"/>
            <a:ext cx="5676480" cy="1216440"/>
          </a:xfrm>
          <a:prstGeom prst="rect">
            <a:avLst/>
          </a:prstGeom>
          <a:solidFill>
            <a:srgbClr val="cccccc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333333"/>
                </a:solidFill>
                <a:latin typeface="Arial"/>
                <a:ea typeface="DejaVu Sans"/>
              </a:rPr>
              <a:t>Daniel Jonathan Walker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333333"/>
                </a:solidFill>
                <a:latin typeface="Arial"/>
                <a:ea typeface="DejaVu Sans"/>
              </a:rPr>
              <a:t>Data Science @ The Bridge | Digital Talent Accelerator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333333"/>
                </a:solidFill>
                <a:latin typeface="Arial"/>
                <a:ea typeface="DejaVu Sans"/>
              </a:rPr>
              <a:t>danielwalker1987.DW@gmail.com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333333"/>
                </a:solidFill>
                <a:latin typeface="Arial"/>
                <a:ea typeface="DejaVu Sans"/>
              </a:rPr>
              <a:t>https://www.linkedin.com/in/daniel-jonathan-walker-2a5a461b5/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333333"/>
                </a:solidFill>
                <a:latin typeface="Arial"/>
                <a:ea typeface="DejaVu Sans"/>
              </a:rPr>
              <a:t>https://github.com/danwalk/ML-Project-NBA-Predictor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1" name=""/>
          <p:cNvSpPr/>
          <p:nvPr/>
        </p:nvSpPr>
        <p:spPr>
          <a:xfrm>
            <a:off x="1440000" y="1408320"/>
            <a:ext cx="4136040" cy="147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GB" sz="4000" spc="-1" strike="noStrike">
                <a:solidFill>
                  <a:srgbClr val="333333"/>
                </a:solidFill>
                <a:latin typeface="Noto Sans"/>
                <a:ea typeface="MS Gothic"/>
              </a:rPr>
              <a:t>Thank you.</a:t>
            </a:r>
            <a:endParaRPr b="0" lang="en-GB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4000" spc="-1" strike="noStrike">
                <a:solidFill>
                  <a:srgbClr val="333333"/>
                </a:solidFill>
                <a:latin typeface="Noto Sans"/>
                <a:ea typeface="MS Gothic"/>
              </a:rPr>
              <a:t>Any Questions?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5794200" y="720000"/>
            <a:ext cx="4104360" cy="277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"/>
          <p:cNvSpPr/>
          <p:nvPr/>
        </p:nvSpPr>
        <p:spPr>
          <a:xfrm>
            <a:off x="540360" y="554040"/>
            <a:ext cx="5218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200" spc="-1" strike="noStrike" u="sng">
                <a:solidFill>
                  <a:srgbClr val="333333"/>
                </a:solidFill>
                <a:uFillTx/>
                <a:latin typeface="Calibri"/>
                <a:ea typeface="DejaVu Sans"/>
              </a:rPr>
              <a:t>Hypothesis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540000" y="1440000"/>
            <a:ext cx="4858560" cy="369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2200" spc="-1" strike="noStrike">
                <a:solidFill>
                  <a:srgbClr val="1c1c1c"/>
                </a:solidFill>
                <a:latin typeface="Calibri"/>
                <a:ea typeface="DejaVu Sans"/>
              </a:rPr>
              <a:t>This project is to determine whether if using different regression models with different parameters, by configuring new and different features, we are able to predict a teams points score being over or under the bookies prediction.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200" spc="-1" strike="noStrike">
                <a:solidFill>
                  <a:srgbClr val="1c1c1c"/>
                </a:solidFill>
                <a:latin typeface="Calibri"/>
                <a:ea typeface="DejaVu Sans"/>
              </a:rPr>
              <a:t>Then by simulating each game using the real results, we can analyse if enough predictions were successfully made to gain a return on the original investment.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81" name=""/>
          <p:cNvSpPr/>
          <p:nvPr/>
        </p:nvSpPr>
        <p:spPr>
          <a:xfrm>
            <a:off x="6120000" y="2344680"/>
            <a:ext cx="4318560" cy="7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ff3333"/>
                </a:solidFill>
                <a:latin typeface="Calibri"/>
                <a:ea typeface="DejaVu Sans"/>
              </a:rPr>
              <a:t>Bookies Prediction = 110 points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8640000" y="1800000"/>
            <a:ext cx="358560" cy="538560"/>
          </a:xfrm>
          <a:custGeom>
            <a:avLst/>
            <a:gdLst/>
            <a:ahLst/>
            <a:rect l="l" t="t" r="r" b="b"/>
            <a:pathLst>
              <a:path w="1002" h="1502">
                <a:moveTo>
                  <a:pt x="250" y="1501"/>
                </a:moveTo>
                <a:lnTo>
                  <a:pt x="250" y="375"/>
                </a:lnTo>
                <a:lnTo>
                  <a:pt x="0" y="375"/>
                </a:lnTo>
                <a:lnTo>
                  <a:pt x="500" y="0"/>
                </a:lnTo>
                <a:lnTo>
                  <a:pt x="1001" y="375"/>
                </a:lnTo>
                <a:lnTo>
                  <a:pt x="750" y="375"/>
                </a:lnTo>
                <a:lnTo>
                  <a:pt x="750" y="1501"/>
                </a:lnTo>
                <a:lnTo>
                  <a:pt x="250" y="1501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"/>
          <p:cNvSpPr/>
          <p:nvPr/>
        </p:nvSpPr>
        <p:spPr>
          <a:xfrm rot="10819200">
            <a:off x="8644680" y="2708640"/>
            <a:ext cx="358560" cy="538560"/>
          </a:xfrm>
          <a:custGeom>
            <a:avLst/>
            <a:gdLst/>
            <a:ahLst/>
            <a:rect l="l" t="t" r="r" b="b"/>
            <a:pathLst>
              <a:path w="1002" h="1503">
                <a:moveTo>
                  <a:pt x="252" y="1502"/>
                </a:moveTo>
                <a:lnTo>
                  <a:pt x="250" y="376"/>
                </a:lnTo>
                <a:lnTo>
                  <a:pt x="0" y="376"/>
                </a:lnTo>
                <a:lnTo>
                  <a:pt x="500" y="0"/>
                </a:lnTo>
                <a:lnTo>
                  <a:pt x="1001" y="375"/>
                </a:lnTo>
                <a:lnTo>
                  <a:pt x="750" y="375"/>
                </a:lnTo>
                <a:lnTo>
                  <a:pt x="752" y="1501"/>
                </a:lnTo>
                <a:lnTo>
                  <a:pt x="252" y="1502"/>
                </a:lnTo>
              </a:path>
            </a:pathLst>
          </a:custGeom>
          <a:solidFill>
            <a:srgbClr val="0099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"/>
          <p:cNvSpPr/>
          <p:nvPr/>
        </p:nvSpPr>
        <p:spPr>
          <a:xfrm>
            <a:off x="8280000" y="1440000"/>
            <a:ext cx="143856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009900"/>
                </a:solidFill>
                <a:latin typeface="Calibri"/>
                <a:ea typeface="DejaVu Sans"/>
              </a:rPr>
              <a:t>1.83 Odds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85" name=""/>
          <p:cNvSpPr/>
          <p:nvPr/>
        </p:nvSpPr>
        <p:spPr>
          <a:xfrm>
            <a:off x="8280000" y="3240000"/>
            <a:ext cx="143856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009900"/>
                </a:solidFill>
                <a:latin typeface="Calibri"/>
                <a:ea typeface="DejaVu Sans"/>
              </a:rPr>
              <a:t>1.83 Odds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"/>
          <p:cNvSpPr/>
          <p:nvPr/>
        </p:nvSpPr>
        <p:spPr>
          <a:xfrm>
            <a:off x="1230120" y="374400"/>
            <a:ext cx="16488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200" spc="-1" strike="noStrike" u="sng">
                <a:solidFill>
                  <a:srgbClr val="333333"/>
                </a:solidFill>
                <a:uFillTx/>
                <a:latin typeface="Calibri"/>
                <a:ea typeface="DejaVu Sans"/>
              </a:rPr>
              <a:t>Index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87" name=""/>
          <p:cNvSpPr/>
          <p:nvPr/>
        </p:nvSpPr>
        <p:spPr>
          <a:xfrm>
            <a:off x="900000" y="952560"/>
            <a:ext cx="5487480" cy="40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333333"/>
                </a:solidFill>
                <a:latin typeface="Calibri"/>
                <a:ea typeface="Microsoft YaHei"/>
              </a:rPr>
              <a:t>1. Workflow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333333"/>
                </a:solidFill>
                <a:latin typeface="Calibri"/>
                <a:ea typeface="Microsoft YaHei"/>
              </a:rPr>
              <a:t>2. Dataset – Data Wrangling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333333"/>
                </a:solidFill>
                <a:latin typeface="Calibri"/>
                <a:ea typeface="Microsoft YaHei"/>
              </a:rPr>
              <a:t>3. Features - Heat Map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333333"/>
                </a:solidFill>
                <a:latin typeface="Calibri"/>
                <a:ea typeface="Microsoft YaHei"/>
              </a:rPr>
              <a:t>4. Conclusive vs Non Conclusive Predictions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333333"/>
                </a:solidFill>
                <a:latin typeface="Calibri"/>
                <a:ea typeface="Microsoft YaHei"/>
              </a:rPr>
              <a:t>5. Results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333333"/>
                </a:solidFill>
                <a:latin typeface="Calibri"/>
                <a:ea typeface="Microsoft YaHei"/>
              </a:rPr>
              <a:t>6. Conclusion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7920000" y="2340000"/>
            <a:ext cx="538560" cy="1118160"/>
          </a:xfrm>
          <a:prstGeom prst="rect">
            <a:avLst/>
          </a:prstGeom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6882840" y="1504080"/>
            <a:ext cx="2655720" cy="47448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4"/>
          <a:stretch/>
        </p:blipFill>
        <p:spPr>
          <a:xfrm>
            <a:off x="7408800" y="3815640"/>
            <a:ext cx="1769760" cy="50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"/>
          <p:cNvSpPr/>
          <p:nvPr/>
        </p:nvSpPr>
        <p:spPr>
          <a:xfrm>
            <a:off x="4860000" y="194040"/>
            <a:ext cx="323856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200" spc="-1" strike="noStrike" u="sng">
                <a:solidFill>
                  <a:srgbClr val="333333"/>
                </a:solidFill>
                <a:uFillTx/>
                <a:latin typeface="Calibri"/>
                <a:ea typeface="DejaVu Sans"/>
              </a:rPr>
              <a:t>Workflow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3420000" y="4140000"/>
            <a:ext cx="1438560" cy="1078560"/>
          </a:xfrm>
          <a:prstGeom prst="flowChartMagneticDisk">
            <a:avLst/>
          </a:prstGeom>
          <a:solidFill>
            <a:srgbClr val="eeeeee">
              <a:alpha val="50000"/>
            </a:srgbClr>
          </a:solidFill>
          <a:ln w="0">
            <a:solidFill>
              <a:srgbClr val="1c1c1c"/>
            </a:solidFill>
          </a:ln>
          <a:effectLst>
            <a:outerShdw blurRad="38160" dir="2700000" dist="49893">
              <a:srgbClr val="ffcc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MySQL</a:t>
            </a:r>
            <a:endParaRPr b="0" lang="en-GB" sz="1800" spc="-1" strike="noStrike">
              <a:latin typeface="Arial"/>
            </a:endParaRPr>
          </a:p>
          <a:p>
            <a:pPr marL="216000" indent="-21456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Clean Data</a:t>
            </a:r>
            <a:endParaRPr b="0" lang="en-GB" sz="1400" spc="-1" strike="noStrike">
              <a:latin typeface="Arial"/>
            </a:endParaRPr>
          </a:p>
          <a:p>
            <a:pPr marL="216000" indent="-21456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Model Results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3" name=""/>
          <p:cNvSpPr/>
          <p:nvPr/>
        </p:nvSpPr>
        <p:spPr>
          <a:xfrm>
            <a:off x="180000" y="720000"/>
            <a:ext cx="1798560" cy="358560"/>
          </a:xfrm>
          <a:prstGeom prst="flowChartAlternateProcess">
            <a:avLst/>
          </a:prstGeom>
          <a:solidFill>
            <a:srgbClr val="eeeeee">
              <a:alpha val="75000"/>
            </a:srgbClr>
          </a:solidFill>
          <a:ln w="0">
            <a:solidFill>
              <a:srgbClr val="1c1c1c"/>
            </a:solidFill>
          </a:ln>
          <a:effectLst>
            <a:outerShdw blurRad="0" dir="2700000" dist="49893">
              <a:srgbClr val="3333ff">
                <a:alpha val="7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Oddsportal.com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4" name=""/>
          <p:cNvSpPr/>
          <p:nvPr/>
        </p:nvSpPr>
        <p:spPr>
          <a:xfrm>
            <a:off x="2160000" y="720000"/>
            <a:ext cx="1978560" cy="358560"/>
          </a:xfrm>
          <a:prstGeom prst="flowChartAlternateProcess">
            <a:avLst/>
          </a:prstGeom>
          <a:solidFill>
            <a:srgbClr val="eeeeee">
              <a:alpha val="75000"/>
            </a:srgbClr>
          </a:solidFill>
          <a:ln w="0">
            <a:solidFill>
              <a:srgbClr val="1c1c1c"/>
            </a:solidFill>
          </a:ln>
          <a:effectLst>
            <a:outerShdw blurRad="0" dir="2700000" dist="49893">
              <a:srgbClr val="3333ff">
                <a:alpha val="7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Masseyratings.com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1980000" y="900000"/>
            <a:ext cx="0" cy="54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"/>
          <p:cNvSpPr/>
          <p:nvPr/>
        </p:nvSpPr>
        <p:spPr>
          <a:xfrm>
            <a:off x="2160000" y="900000"/>
            <a:ext cx="0" cy="54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"/>
          <p:cNvSpPr/>
          <p:nvPr/>
        </p:nvSpPr>
        <p:spPr>
          <a:xfrm>
            <a:off x="1080000" y="1440000"/>
            <a:ext cx="1978560" cy="718560"/>
          </a:xfrm>
          <a:prstGeom prst="rect">
            <a:avLst/>
          </a:prstGeom>
          <a:solidFill>
            <a:srgbClr val="eeeeee">
              <a:alpha val="50000"/>
            </a:srgbClr>
          </a:solidFill>
          <a:ln w="0">
            <a:solidFill>
              <a:srgbClr val="1c1c1c"/>
            </a:solidFill>
          </a:ln>
          <a:effectLst>
            <a:outerShdw blurRad="63360" dir="2700000" dist="49893">
              <a:srgbClr val="00cc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Web Scraping</a:t>
            </a:r>
            <a:endParaRPr b="0" lang="en-GB" sz="1600" spc="-1" strike="noStrike">
              <a:latin typeface="Arial"/>
            </a:endParaRPr>
          </a:p>
          <a:p>
            <a:pPr marL="216000" indent="-21456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Results</a:t>
            </a:r>
            <a:endParaRPr b="0" lang="en-GB" sz="1400" spc="-1" strike="noStrike">
              <a:latin typeface="Arial"/>
            </a:endParaRPr>
          </a:p>
          <a:p>
            <a:pPr marL="216000" indent="-21456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Bookie Data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720000" y="2520000"/>
            <a:ext cx="2698560" cy="898560"/>
          </a:xfrm>
          <a:prstGeom prst="rect">
            <a:avLst/>
          </a:prstGeom>
          <a:solidFill>
            <a:srgbClr val="eeeeee">
              <a:alpha val="50000"/>
            </a:srgbClr>
          </a:solidFill>
          <a:ln w="0">
            <a:solidFill>
              <a:srgbClr val="1c1c1c"/>
            </a:solidFill>
          </a:ln>
          <a:effectLst>
            <a:outerShdw blurRad="38160" dir="2700000" dist="49893">
              <a:srgbClr val="00cc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Data Wrangling</a:t>
            </a:r>
            <a:endParaRPr b="0" lang="en-GB" sz="1600" spc="-1" strike="noStrike">
              <a:latin typeface="Arial"/>
            </a:endParaRPr>
          </a:p>
          <a:p>
            <a:pPr marL="216000" indent="-21456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Join Data</a:t>
            </a:r>
            <a:endParaRPr b="0" lang="en-GB" sz="1400" spc="-1" strike="noStrike">
              <a:latin typeface="Arial"/>
            </a:endParaRPr>
          </a:p>
          <a:p>
            <a:pPr marL="216000" indent="-21456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Unify Formats + Drop Duplicates</a:t>
            </a:r>
            <a:endParaRPr b="0" lang="en-GB" sz="1400" spc="-1" strike="noStrike">
              <a:latin typeface="Arial"/>
            </a:endParaRPr>
          </a:p>
          <a:p>
            <a:pPr marL="216000" indent="-21456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Add Columns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9" name=""/>
          <p:cNvSpPr/>
          <p:nvPr/>
        </p:nvSpPr>
        <p:spPr>
          <a:xfrm>
            <a:off x="1980000" y="2160000"/>
            <a:ext cx="0" cy="36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"/>
          <p:cNvSpPr/>
          <p:nvPr/>
        </p:nvSpPr>
        <p:spPr>
          <a:xfrm>
            <a:off x="2160000" y="2160000"/>
            <a:ext cx="0" cy="36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"/>
          <p:cNvSpPr/>
          <p:nvPr/>
        </p:nvSpPr>
        <p:spPr>
          <a:xfrm>
            <a:off x="3960000" y="2520000"/>
            <a:ext cx="1978560" cy="898560"/>
          </a:xfrm>
          <a:prstGeom prst="rect">
            <a:avLst/>
          </a:prstGeom>
          <a:solidFill>
            <a:srgbClr val="eeeeee">
              <a:alpha val="50000"/>
            </a:srgbClr>
          </a:solidFill>
          <a:ln w="0">
            <a:solidFill>
              <a:srgbClr val="1c1c1c"/>
            </a:solidFill>
          </a:ln>
          <a:effectLst>
            <a:outerShdw blurRad="63360" dir="2700000" dist="49893">
              <a:srgbClr val="00cc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Machine Learning</a:t>
            </a:r>
            <a:endParaRPr b="0" lang="en-GB" sz="1600" spc="-1" strike="noStrike">
              <a:latin typeface="Arial"/>
            </a:endParaRPr>
          </a:p>
          <a:p>
            <a:pPr marL="216000" indent="-21456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Train</a:t>
            </a:r>
            <a:endParaRPr b="0" lang="en-GB" sz="1400" spc="-1" strike="noStrike">
              <a:latin typeface="Arial"/>
            </a:endParaRPr>
          </a:p>
          <a:p>
            <a:pPr marL="216000" indent="-21456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Fit </a:t>
            </a:r>
            <a:endParaRPr b="0" lang="en-GB" sz="1400" spc="-1" strike="noStrike">
              <a:latin typeface="Arial"/>
            </a:endParaRPr>
          </a:p>
          <a:p>
            <a:pPr marL="216000" indent="-21456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Predict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02" name=""/>
          <p:cNvSpPr/>
          <p:nvPr/>
        </p:nvSpPr>
        <p:spPr>
          <a:xfrm>
            <a:off x="7200000" y="1080000"/>
            <a:ext cx="2158560" cy="718560"/>
          </a:xfrm>
          <a:prstGeom prst="rect">
            <a:avLst/>
          </a:prstGeom>
          <a:solidFill>
            <a:srgbClr val="eeeeee">
              <a:alpha val="50000"/>
            </a:srgbClr>
          </a:solidFill>
          <a:ln w="0">
            <a:solidFill>
              <a:srgbClr val="1c1c1c"/>
            </a:solidFill>
          </a:ln>
          <a:effectLst>
            <a:outerShdw blurRad="38160" dir="2700000" dist="49893">
              <a:srgbClr val="ff3333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Tableau / PowerBi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3" name=""/>
          <p:cNvSpPr/>
          <p:nvPr/>
        </p:nvSpPr>
        <p:spPr>
          <a:xfrm>
            <a:off x="7200000" y="2160000"/>
            <a:ext cx="2158560" cy="718560"/>
          </a:xfrm>
          <a:prstGeom prst="rect">
            <a:avLst/>
          </a:prstGeom>
          <a:solidFill>
            <a:srgbClr val="eeeeee">
              <a:alpha val="50000"/>
            </a:srgbClr>
          </a:solidFill>
          <a:ln w="0">
            <a:solidFill>
              <a:srgbClr val="1c1c1c"/>
            </a:solidFill>
          </a:ln>
          <a:effectLst>
            <a:outerShdw blurRad="38160" dir="2700000" dist="49893">
              <a:srgbClr val="ff3333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Streamlit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5220000" y="4140000"/>
            <a:ext cx="1438560" cy="1078560"/>
          </a:xfrm>
          <a:prstGeom prst="flowChartMagneticDisk">
            <a:avLst/>
          </a:prstGeom>
          <a:solidFill>
            <a:srgbClr val="eeeeee">
              <a:alpha val="50000"/>
            </a:srgbClr>
          </a:solidFill>
          <a:ln w="0">
            <a:solidFill>
              <a:srgbClr val="1c1c1c"/>
            </a:solidFill>
          </a:ln>
          <a:effectLst>
            <a:outerShdw blurRad="25560" dir="2700000" dist="49893">
              <a:srgbClr val="ffcc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Drive</a:t>
            </a:r>
            <a:endParaRPr b="0" lang="en-GB" sz="1800" spc="-1" strike="noStrike">
              <a:latin typeface="Arial"/>
            </a:endParaRPr>
          </a:p>
          <a:p>
            <a:pPr marL="216000" indent="-21456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.jpg</a:t>
            </a:r>
            <a:endParaRPr b="0" lang="en-GB" sz="1400" spc="-1" strike="noStrike">
              <a:latin typeface="Arial"/>
            </a:endParaRPr>
          </a:p>
          <a:p>
            <a:pPr marL="216000" indent="-21456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.csv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4140000" y="3960000"/>
            <a:ext cx="1800000" cy="0"/>
          </a:xfrm>
          <a:prstGeom prst="line">
            <a:avLst/>
          </a:prstGeom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"/>
          <p:cNvSpPr/>
          <p:nvPr/>
        </p:nvSpPr>
        <p:spPr>
          <a:xfrm>
            <a:off x="4140000" y="3960000"/>
            <a:ext cx="0" cy="18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"/>
          <p:cNvSpPr/>
          <p:nvPr/>
        </p:nvSpPr>
        <p:spPr>
          <a:xfrm>
            <a:off x="5940000" y="3960000"/>
            <a:ext cx="0" cy="18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"/>
          <p:cNvSpPr/>
          <p:nvPr/>
        </p:nvSpPr>
        <p:spPr>
          <a:xfrm>
            <a:off x="5040000" y="3780000"/>
            <a:ext cx="0" cy="180000"/>
          </a:xfrm>
          <a:prstGeom prst="line">
            <a:avLst/>
          </a:prstGeom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"/>
          <p:cNvSpPr/>
          <p:nvPr/>
        </p:nvSpPr>
        <p:spPr>
          <a:xfrm>
            <a:off x="5040000" y="3780000"/>
            <a:ext cx="0" cy="18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"/>
          <p:cNvSpPr/>
          <p:nvPr/>
        </p:nvSpPr>
        <p:spPr>
          <a:xfrm>
            <a:off x="3420000" y="2880000"/>
            <a:ext cx="540000" cy="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"/>
          <p:cNvSpPr/>
          <p:nvPr/>
        </p:nvSpPr>
        <p:spPr>
          <a:xfrm>
            <a:off x="5040000" y="3420000"/>
            <a:ext cx="0" cy="54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"/>
          <p:cNvSpPr/>
          <p:nvPr/>
        </p:nvSpPr>
        <p:spPr>
          <a:xfrm>
            <a:off x="1980000" y="3420000"/>
            <a:ext cx="0" cy="180000"/>
          </a:xfrm>
          <a:prstGeom prst="line">
            <a:avLst/>
          </a:prstGeom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"/>
          <p:cNvSpPr/>
          <p:nvPr/>
        </p:nvSpPr>
        <p:spPr>
          <a:xfrm>
            <a:off x="1980000" y="3600000"/>
            <a:ext cx="3060000" cy="0"/>
          </a:xfrm>
          <a:prstGeom prst="line">
            <a:avLst/>
          </a:prstGeom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"/>
          <p:cNvSpPr/>
          <p:nvPr/>
        </p:nvSpPr>
        <p:spPr>
          <a:xfrm>
            <a:off x="2880000" y="3600000"/>
            <a:ext cx="1080000" cy="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"/>
          <p:cNvSpPr/>
          <p:nvPr/>
        </p:nvSpPr>
        <p:spPr>
          <a:xfrm>
            <a:off x="7200000" y="3240000"/>
            <a:ext cx="2158560" cy="718560"/>
          </a:xfrm>
          <a:prstGeom prst="rect">
            <a:avLst/>
          </a:prstGeom>
          <a:solidFill>
            <a:srgbClr val="eeeeee">
              <a:alpha val="50000"/>
            </a:srgbClr>
          </a:solidFill>
          <a:ln w="0">
            <a:solidFill>
              <a:srgbClr val="1c1c1c"/>
            </a:solidFill>
          </a:ln>
          <a:effectLst>
            <a:outerShdw blurRad="38160" dir="2700000" dist="49893">
              <a:srgbClr val="ff3333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Flask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8280000" y="2880000"/>
            <a:ext cx="0" cy="360000"/>
          </a:xfrm>
          <a:prstGeom prst="line">
            <a:avLst/>
          </a:prstGeom>
          <a:ln w="0">
            <a:solidFill>
              <a:srgbClr val="1c1c1c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"/>
          <p:cNvSpPr/>
          <p:nvPr/>
        </p:nvSpPr>
        <p:spPr>
          <a:xfrm>
            <a:off x="3960000" y="1440000"/>
            <a:ext cx="1978560" cy="718560"/>
          </a:xfrm>
          <a:prstGeom prst="rect">
            <a:avLst/>
          </a:prstGeom>
          <a:solidFill>
            <a:srgbClr val="eeeeee">
              <a:alpha val="50000"/>
            </a:srgbClr>
          </a:solidFill>
          <a:ln w="0">
            <a:solidFill>
              <a:srgbClr val="1c1c1c"/>
            </a:solidFill>
          </a:ln>
          <a:effectLst>
            <a:outerShdw blurRad="63360" dir="2700000" dist="49893">
              <a:srgbClr val="00cc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GB" sz="16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Data Wrangling</a:t>
            </a:r>
            <a:endParaRPr b="0" lang="en-GB" sz="1600" spc="-1" strike="noStrike">
              <a:latin typeface="Arial"/>
            </a:endParaRPr>
          </a:p>
          <a:p>
            <a:pPr marL="216000" indent="-21456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Microsoft YaHei"/>
              </a:rPr>
              <a:t>Unify Formats</a:t>
            </a:r>
            <a:endParaRPr b="0" lang="en-GB" sz="1400" spc="-1" strike="noStrike">
              <a:latin typeface="Arial"/>
            </a:endParaRPr>
          </a:p>
          <a:p>
            <a:pPr marL="216000" indent="-21456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Add columns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 flipV="1">
            <a:off x="5040000" y="2160000"/>
            <a:ext cx="0" cy="36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"/>
          <p:cNvSpPr/>
          <p:nvPr/>
        </p:nvSpPr>
        <p:spPr>
          <a:xfrm>
            <a:off x="6840000" y="1440000"/>
            <a:ext cx="0" cy="4140000"/>
          </a:xfrm>
          <a:prstGeom prst="line">
            <a:avLst/>
          </a:prstGeom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"/>
          <p:cNvSpPr/>
          <p:nvPr/>
        </p:nvSpPr>
        <p:spPr>
          <a:xfrm>
            <a:off x="6840000" y="1440000"/>
            <a:ext cx="360000" cy="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"/>
          <p:cNvSpPr/>
          <p:nvPr/>
        </p:nvSpPr>
        <p:spPr>
          <a:xfrm>
            <a:off x="6840000" y="2520000"/>
            <a:ext cx="360000" cy="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"/>
          <p:cNvSpPr/>
          <p:nvPr/>
        </p:nvSpPr>
        <p:spPr>
          <a:xfrm>
            <a:off x="6840000" y="3600000"/>
            <a:ext cx="360000" cy="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"/>
          <p:cNvSpPr/>
          <p:nvPr/>
        </p:nvSpPr>
        <p:spPr>
          <a:xfrm>
            <a:off x="4140000" y="5220000"/>
            <a:ext cx="0" cy="18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"/>
          <p:cNvSpPr/>
          <p:nvPr/>
        </p:nvSpPr>
        <p:spPr>
          <a:xfrm>
            <a:off x="4140000" y="5400000"/>
            <a:ext cx="1800000" cy="0"/>
          </a:xfrm>
          <a:prstGeom prst="line">
            <a:avLst/>
          </a:prstGeom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"/>
          <p:cNvSpPr/>
          <p:nvPr/>
        </p:nvSpPr>
        <p:spPr>
          <a:xfrm>
            <a:off x="5040000" y="5580000"/>
            <a:ext cx="1800000" cy="0"/>
          </a:xfrm>
          <a:prstGeom prst="line">
            <a:avLst/>
          </a:prstGeom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"/>
          <p:cNvSpPr/>
          <p:nvPr/>
        </p:nvSpPr>
        <p:spPr>
          <a:xfrm>
            <a:off x="5940000" y="5220000"/>
            <a:ext cx="0" cy="18000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"/>
          <p:cNvSpPr/>
          <p:nvPr/>
        </p:nvSpPr>
        <p:spPr>
          <a:xfrm>
            <a:off x="5940000" y="1800000"/>
            <a:ext cx="900000" cy="0"/>
          </a:xfrm>
          <a:prstGeom prst="line">
            <a:avLst/>
          </a:prstGeom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"/>
          <p:cNvSpPr/>
          <p:nvPr/>
        </p:nvSpPr>
        <p:spPr>
          <a:xfrm>
            <a:off x="5940000" y="1800000"/>
            <a:ext cx="540000" cy="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"/>
          <p:cNvSpPr/>
          <p:nvPr/>
        </p:nvSpPr>
        <p:spPr>
          <a:xfrm>
            <a:off x="5040000" y="5400000"/>
            <a:ext cx="0" cy="180000"/>
          </a:xfrm>
          <a:prstGeom prst="line">
            <a:avLst/>
          </a:prstGeom>
          <a:ln w="0"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"/>
          <p:cNvSpPr/>
          <p:nvPr/>
        </p:nvSpPr>
        <p:spPr>
          <a:xfrm>
            <a:off x="5400000" y="5580000"/>
            <a:ext cx="1080000" cy="0"/>
          </a:xfrm>
          <a:prstGeom prst="line">
            <a:avLst/>
          </a:prstGeom>
          <a:ln w="0">
            <a:solidFill>
              <a:srgbClr val="1c1c1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"/>
          <p:cNvSpPr/>
          <p:nvPr/>
        </p:nvSpPr>
        <p:spPr>
          <a:xfrm>
            <a:off x="900000" y="374040"/>
            <a:ext cx="485856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200" spc="-1" strike="noStrike" u="sng">
                <a:solidFill>
                  <a:srgbClr val="333333"/>
                </a:solidFill>
                <a:uFillTx/>
                <a:latin typeface="Calibri"/>
                <a:ea typeface="DejaVu Sans"/>
              </a:rPr>
              <a:t>Dataset &amp; Data Wrangling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32" name=""/>
          <p:cNvSpPr/>
          <p:nvPr/>
        </p:nvSpPr>
        <p:spPr>
          <a:xfrm>
            <a:off x="720000" y="1301760"/>
            <a:ext cx="701856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1080 games (x2 as both teams predicted individually)</a:t>
            </a:r>
            <a:endParaRPr b="0" lang="en-GB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26 removed as there was no bookie prediction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720000" y="2160000"/>
            <a:ext cx="4138560" cy="2518920"/>
          </a:xfrm>
          <a:prstGeom prst="flowChartAlternateProcess">
            <a:avLst/>
          </a:prstGeom>
          <a:solidFill>
            <a:srgbClr val="eeeeee">
              <a:alpha val="50000"/>
            </a:srgbClr>
          </a:solidFill>
          <a:ln w="0">
            <a:solidFill>
              <a:srgbClr val="009900"/>
            </a:solidFill>
          </a:ln>
          <a:effectLst>
            <a:outerShdw blurRad="0" dir="2700000" dist="49893">
              <a:srgbClr val="cccccc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Columns Available To Train Model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Team</a:t>
            </a: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Opponent</a:t>
            </a: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Home or Away</a:t>
            </a: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Predicted Team Score</a:t>
            </a: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Predicted Total Score</a:t>
            </a: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Odds To Win</a:t>
            </a: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Win % Prediction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5220000" y="2160000"/>
            <a:ext cx="4318920" cy="2518920"/>
          </a:xfrm>
          <a:prstGeom prst="flowChartAlternateProcess">
            <a:avLst/>
          </a:prstGeom>
          <a:solidFill>
            <a:srgbClr val="eeeeee">
              <a:alpha val="50000"/>
            </a:srgbClr>
          </a:solidFill>
          <a:ln w="0">
            <a:solidFill>
              <a:srgbClr val="ff3333"/>
            </a:solidFill>
          </a:ln>
          <a:effectLst>
            <a:outerShdw blurRad="0" dir="2700000" dist="49893">
              <a:srgbClr val="cccccc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1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olumns Added/Modified To Train Model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Final Score --→ Avg Score</a:t>
            </a: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Difference From Previous Predictions</a:t>
            </a: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Opponent Score --→ Avg Score</a:t>
            </a: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Opponent Difference From Predictions</a:t>
            </a: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Opponent Avg Received</a:t>
            </a: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Opponent Avg From Predictions</a:t>
            </a: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Opponent Form (Over or Under)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1980000" y="1080000"/>
            <a:ext cx="6838560" cy="4024440"/>
          </a:xfrm>
          <a:prstGeom prst="rect">
            <a:avLst/>
          </a:prstGeom>
          <a:ln w="0">
            <a:noFill/>
          </a:ln>
        </p:spPr>
      </p:pic>
      <p:sp>
        <p:nvSpPr>
          <p:cNvPr id="136" name=""/>
          <p:cNvSpPr/>
          <p:nvPr/>
        </p:nvSpPr>
        <p:spPr>
          <a:xfrm>
            <a:off x="900000" y="374040"/>
            <a:ext cx="485856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200" spc="-1" strike="noStrike" u="sng">
                <a:solidFill>
                  <a:srgbClr val="333333"/>
                </a:solidFill>
                <a:uFillTx/>
                <a:latin typeface="Calibri"/>
                <a:ea typeface="DejaVu Sans"/>
              </a:rPr>
              <a:t>Features - Heat Map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5400000" y="1014120"/>
            <a:ext cx="358560" cy="4138560"/>
          </a:xfrm>
          <a:prstGeom prst="rect">
            <a:avLst/>
          </a:prstGeom>
          <a:noFill/>
          <a:ln w="3600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"/>
          <p:cNvSpPr/>
          <p:nvPr/>
        </p:nvSpPr>
        <p:spPr>
          <a:xfrm>
            <a:off x="540000" y="3205800"/>
            <a:ext cx="1078560" cy="111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Added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Or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Modified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39" name=""/>
          <p:cNvSpPr/>
          <p:nvPr/>
        </p:nvSpPr>
        <p:spPr>
          <a:xfrm>
            <a:off x="1800000" y="1080000"/>
            <a:ext cx="178560" cy="1618560"/>
          </a:xfrm>
          <a:custGeom>
            <a:avLst/>
            <a:gdLst/>
            <a:ahLst/>
            <a:rect l="l" t="t" r="r" b="b"/>
            <a:pathLst>
              <a:path w="502" h="4502">
                <a:moveTo>
                  <a:pt x="501" y="0"/>
                </a:moveTo>
                <a:cubicBezTo>
                  <a:pt x="375" y="0"/>
                  <a:pt x="250" y="187"/>
                  <a:pt x="250" y="375"/>
                </a:cubicBezTo>
                <a:lnTo>
                  <a:pt x="250" y="1865"/>
                </a:lnTo>
                <a:cubicBezTo>
                  <a:pt x="250" y="2053"/>
                  <a:pt x="125" y="2241"/>
                  <a:pt x="0" y="2241"/>
                </a:cubicBezTo>
                <a:cubicBezTo>
                  <a:pt x="125" y="2241"/>
                  <a:pt x="250" y="2428"/>
                  <a:pt x="250" y="2616"/>
                </a:cubicBezTo>
                <a:lnTo>
                  <a:pt x="250" y="4125"/>
                </a:lnTo>
                <a:cubicBezTo>
                  <a:pt x="250" y="4313"/>
                  <a:pt x="375" y="4501"/>
                  <a:pt x="501" y="4501"/>
                </a:cubicBezTo>
              </a:path>
            </a:pathLst>
          </a:custGeom>
          <a:noFill/>
          <a:ln w="3600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"/>
          <p:cNvSpPr/>
          <p:nvPr/>
        </p:nvSpPr>
        <p:spPr>
          <a:xfrm>
            <a:off x="540000" y="1800000"/>
            <a:ext cx="10785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Available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>
            <a:off x="1800000" y="2700000"/>
            <a:ext cx="178560" cy="1798560"/>
          </a:xfrm>
          <a:custGeom>
            <a:avLst/>
            <a:gdLst/>
            <a:ahLst/>
            <a:rect l="l" t="t" r="r" b="b"/>
            <a:pathLst>
              <a:path w="502" h="5002">
                <a:moveTo>
                  <a:pt x="501" y="0"/>
                </a:moveTo>
                <a:cubicBezTo>
                  <a:pt x="375" y="0"/>
                  <a:pt x="250" y="208"/>
                  <a:pt x="250" y="416"/>
                </a:cubicBezTo>
                <a:lnTo>
                  <a:pt x="250" y="2073"/>
                </a:lnTo>
                <a:cubicBezTo>
                  <a:pt x="250" y="2281"/>
                  <a:pt x="125" y="2490"/>
                  <a:pt x="0" y="2490"/>
                </a:cubicBezTo>
                <a:cubicBezTo>
                  <a:pt x="125" y="2490"/>
                  <a:pt x="250" y="2698"/>
                  <a:pt x="250" y="2906"/>
                </a:cubicBezTo>
                <a:lnTo>
                  <a:pt x="250" y="4584"/>
                </a:lnTo>
                <a:cubicBezTo>
                  <a:pt x="250" y="4792"/>
                  <a:pt x="375" y="5001"/>
                  <a:pt x="501" y="5001"/>
                </a:cubicBezTo>
              </a:path>
            </a:pathLst>
          </a:custGeom>
          <a:noFill/>
          <a:ln w="3600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"/>
          <p:cNvSpPr/>
          <p:nvPr/>
        </p:nvSpPr>
        <p:spPr>
          <a:xfrm>
            <a:off x="2340360" y="3614040"/>
            <a:ext cx="5218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"/>
          <p:cNvSpPr/>
          <p:nvPr/>
        </p:nvSpPr>
        <p:spPr>
          <a:xfrm>
            <a:off x="2160000" y="1980000"/>
            <a:ext cx="485856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2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2"/>
              </a:rPr>
              <a:t>Click To Go To Streamlit For Game Prediction Format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"/>
          <p:cNvSpPr/>
          <p:nvPr/>
        </p:nvSpPr>
        <p:spPr>
          <a:xfrm>
            <a:off x="2340360" y="3614040"/>
            <a:ext cx="5218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"/>
          <p:cNvSpPr/>
          <p:nvPr/>
        </p:nvSpPr>
        <p:spPr>
          <a:xfrm>
            <a:off x="720000" y="360000"/>
            <a:ext cx="791856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200" spc="-1" strike="noStrike" u="sng">
                <a:solidFill>
                  <a:srgbClr val="333333"/>
                </a:solidFill>
                <a:uFillTx/>
                <a:latin typeface="Calibri"/>
                <a:ea typeface="DejaVu Sans"/>
              </a:rPr>
              <a:t>Conclusive vs Non Conclusive Predictions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900000" y="1590120"/>
            <a:ext cx="8267040" cy="388440"/>
          </a:xfrm>
          <a:prstGeom prst="rect">
            <a:avLst/>
          </a:prstGeom>
          <a:ln w="0"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873720" y="2660400"/>
            <a:ext cx="8304840" cy="39816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4"/>
          <a:stretch/>
        </p:blipFill>
        <p:spPr>
          <a:xfrm>
            <a:off x="5711400" y="3901320"/>
            <a:ext cx="2027160" cy="41724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/>
          <p:nvPr/>
        </p:nvSpPr>
        <p:spPr>
          <a:xfrm>
            <a:off x="3240000" y="2160000"/>
            <a:ext cx="287856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333333"/>
                </a:solidFill>
                <a:latin typeface="Calibri"/>
                <a:ea typeface="DejaVu Sans"/>
              </a:rPr>
              <a:t>Conclusive Prediction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50" name=""/>
          <p:cNvSpPr/>
          <p:nvPr/>
        </p:nvSpPr>
        <p:spPr>
          <a:xfrm>
            <a:off x="2880000" y="1980000"/>
            <a:ext cx="358560" cy="678960"/>
          </a:xfrm>
          <a:custGeom>
            <a:avLst/>
            <a:gdLst/>
            <a:ahLst/>
            <a:rect l="l" t="t" r="r" b="b"/>
            <a:pathLst>
              <a:path w="1002" h="1892">
                <a:moveTo>
                  <a:pt x="0" y="376"/>
                </a:moveTo>
                <a:lnTo>
                  <a:pt x="500" y="0"/>
                </a:lnTo>
                <a:lnTo>
                  <a:pt x="1001" y="376"/>
                </a:lnTo>
                <a:lnTo>
                  <a:pt x="750" y="376"/>
                </a:lnTo>
                <a:lnTo>
                  <a:pt x="750" y="1514"/>
                </a:lnTo>
                <a:lnTo>
                  <a:pt x="1001" y="1514"/>
                </a:lnTo>
                <a:lnTo>
                  <a:pt x="500" y="1891"/>
                </a:lnTo>
                <a:lnTo>
                  <a:pt x="0" y="1514"/>
                </a:lnTo>
                <a:lnTo>
                  <a:pt x="250" y="1514"/>
                </a:lnTo>
                <a:lnTo>
                  <a:pt x="250" y="376"/>
                </a:lnTo>
                <a:lnTo>
                  <a:pt x="0" y="376"/>
                </a:lnTo>
              </a:path>
            </a:pathLst>
          </a:custGeom>
          <a:noFill/>
          <a:ln w="0">
            <a:solidFill>
              <a:srgbClr val="4e9a0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"/>
          <p:cNvSpPr/>
          <p:nvPr/>
        </p:nvSpPr>
        <p:spPr>
          <a:xfrm>
            <a:off x="1080000" y="3960000"/>
            <a:ext cx="3554280" cy="64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2200" spc="-1" strike="noStrike">
                <a:solidFill>
                  <a:srgbClr val="333333"/>
                </a:solidFill>
                <a:latin typeface="Calibri"/>
                <a:ea typeface="DejaVu Sans"/>
              </a:rPr>
              <a:t>Non Conclusive Prediction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52" name=""/>
          <p:cNvSpPr/>
          <p:nvPr/>
        </p:nvSpPr>
        <p:spPr>
          <a:xfrm>
            <a:off x="4326480" y="3953520"/>
            <a:ext cx="1258560" cy="358560"/>
          </a:xfrm>
          <a:custGeom>
            <a:avLst/>
            <a:gdLst/>
            <a:ahLst/>
            <a:rect l="l" t="t" r="r" b="b"/>
            <a:pathLst>
              <a:path w="3502" h="1002">
                <a:moveTo>
                  <a:pt x="0" y="250"/>
                </a:moveTo>
                <a:lnTo>
                  <a:pt x="2625" y="250"/>
                </a:lnTo>
                <a:lnTo>
                  <a:pt x="2625" y="0"/>
                </a:lnTo>
                <a:lnTo>
                  <a:pt x="3501" y="500"/>
                </a:lnTo>
                <a:lnTo>
                  <a:pt x="2625" y="1001"/>
                </a:lnTo>
                <a:lnTo>
                  <a:pt x="2625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noFill/>
          <a:ln w="0"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"/>
          <p:cNvSpPr/>
          <p:nvPr/>
        </p:nvSpPr>
        <p:spPr>
          <a:xfrm>
            <a:off x="897840" y="223200"/>
            <a:ext cx="3600720" cy="49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3200" spc="-1" strike="noStrike" u="sng">
                <a:solidFill>
                  <a:srgbClr val="333333"/>
                </a:solidFill>
                <a:uFillTx/>
                <a:latin typeface="Calibri"/>
                <a:ea typeface="DejaVu Sans"/>
              </a:rPr>
              <a:t>Model Results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360000" y="855360"/>
            <a:ext cx="6058440" cy="4543200"/>
          </a:xfrm>
          <a:prstGeom prst="rect">
            <a:avLst/>
          </a:prstGeom>
          <a:ln w="0"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6419880" y="855360"/>
            <a:ext cx="3128040" cy="2203200"/>
          </a:xfrm>
          <a:prstGeom prst="rect">
            <a:avLst/>
          </a:prstGeom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4"/>
          <a:stretch/>
        </p:blipFill>
        <p:spPr>
          <a:xfrm>
            <a:off x="6419880" y="3348720"/>
            <a:ext cx="3075480" cy="2049840"/>
          </a:xfrm>
          <a:prstGeom prst="rect">
            <a:avLst/>
          </a:prstGeom>
          <a:ln w="0">
            <a:noFill/>
          </a:ln>
        </p:spPr>
      </p:pic>
      <p:sp>
        <p:nvSpPr>
          <p:cNvPr id="157" name=""/>
          <p:cNvSpPr/>
          <p:nvPr/>
        </p:nvSpPr>
        <p:spPr>
          <a:xfrm>
            <a:off x="6480000" y="3060000"/>
            <a:ext cx="3058560" cy="35856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"/>
          <p:cNvSpPr/>
          <p:nvPr/>
        </p:nvSpPr>
        <p:spPr>
          <a:xfrm>
            <a:off x="6419520" y="855360"/>
            <a:ext cx="60480" cy="4544640"/>
          </a:xfrm>
          <a:prstGeom prst="line">
            <a:avLst/>
          </a:prstGeom>
          <a:ln w="72000">
            <a:solidFill>
              <a:srgbClr val="cfe7f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"/>
          <p:cNvSpPr/>
          <p:nvPr/>
        </p:nvSpPr>
        <p:spPr>
          <a:xfrm>
            <a:off x="6488640" y="3348360"/>
            <a:ext cx="3060000" cy="0"/>
          </a:xfrm>
          <a:prstGeom prst="line">
            <a:avLst/>
          </a:prstGeom>
          <a:ln w="180000">
            <a:solidFill>
              <a:srgbClr val="cfe7f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"/>
          <p:cNvSpPr/>
          <p:nvPr/>
        </p:nvSpPr>
        <p:spPr>
          <a:xfrm>
            <a:off x="6488640" y="3060000"/>
            <a:ext cx="3060000" cy="0"/>
          </a:xfrm>
          <a:prstGeom prst="line">
            <a:avLst/>
          </a:prstGeom>
          <a:ln w="180000">
            <a:solidFill>
              <a:srgbClr val="cfe7f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"/>
          <p:cNvSpPr/>
          <p:nvPr/>
        </p:nvSpPr>
        <p:spPr>
          <a:xfrm>
            <a:off x="6488640" y="3348360"/>
            <a:ext cx="3060000" cy="0"/>
          </a:xfrm>
          <a:prstGeom prst="line">
            <a:avLst/>
          </a:prstGeom>
          <a:ln w="180000">
            <a:solidFill>
              <a:srgbClr val="cfe7f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"/>
          <p:cNvSpPr/>
          <p:nvPr/>
        </p:nvSpPr>
        <p:spPr>
          <a:xfrm>
            <a:off x="6488640" y="3348360"/>
            <a:ext cx="3060000" cy="0"/>
          </a:xfrm>
          <a:prstGeom prst="line">
            <a:avLst/>
          </a:prstGeom>
          <a:ln w="180000">
            <a:solidFill>
              <a:srgbClr val="cfe7f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"/>
          <p:cNvSpPr/>
          <p:nvPr/>
        </p:nvSpPr>
        <p:spPr>
          <a:xfrm>
            <a:off x="6488640" y="3240000"/>
            <a:ext cx="3060000" cy="0"/>
          </a:xfrm>
          <a:prstGeom prst="line">
            <a:avLst/>
          </a:prstGeom>
          <a:ln w="180000">
            <a:solidFill>
              <a:srgbClr val="cfe7f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"/>
          <p:cNvSpPr/>
          <p:nvPr/>
        </p:nvSpPr>
        <p:spPr>
          <a:xfrm>
            <a:off x="9488520" y="855000"/>
            <a:ext cx="60480" cy="4544640"/>
          </a:xfrm>
          <a:prstGeom prst="line">
            <a:avLst/>
          </a:prstGeom>
          <a:ln w="144000">
            <a:solidFill>
              <a:srgbClr val="cfe7f5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</TotalTime>
  <Application>LibreOffice/7.1.1.2$Windows_X86_64 LibreOffice_project/fe0b08f4af1bacafe4c7ecc87ce55bb426164676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2021-06-01T23:41:09Z</dcterms:created>
  <dc:creator/>
  <dc:description/>
  <dc:language>en-GB</dc:language>
  <cp:lastModifiedBy/>
  <dcterms:modified xsi:type="dcterms:W3CDTF">2021-07-11T19:02:34Z</dcterms:modified>
  <cp:revision>39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